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media/image6.jpg" ContentType="image/jpeg"/>
  <Override PartName="/ppt/media/image7.jpg" ContentType="image/jpeg"/>
  <Override PartName="/ppt/media/image12.jpg" ContentType="image/jpeg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9" r:id="rId3"/>
    <p:sldId id="285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2021/10/16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2021/10/16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260667" cy="1475013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脑电新手的救世主（</a:t>
            </a:r>
            <a:r>
              <a:rPr lang="en-US" altLang="zh-CN" dirty="0"/>
              <a:t> savior of EEG rookie , </a:t>
            </a:r>
            <a:r>
              <a:rPr lang="en-US" altLang="zh-CN" dirty="0" err="1"/>
              <a:t>sER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sz="2400" dirty="0"/>
              <a:t>———GUI</a:t>
            </a:r>
            <a:r>
              <a:rPr lang="zh-CN" altLang="en-US" sz="2400" dirty="0"/>
              <a:t>化的脑电成分自动筛选与模式分析</a:t>
            </a:r>
            <a:endParaRPr lang="zh-cn" sz="2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李子龙</a:t>
            </a:r>
            <a:endParaRPr lang="en-US" altLang="zh-CN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DC207-D180-47AD-924A-760D914B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</a:t>
            </a:r>
            <a:r>
              <a:rPr lang="zh-CN" altLang="en-US" dirty="0"/>
              <a:t>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166D1-7093-426D-B316-67B401F9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最重要的就是提供</a:t>
            </a:r>
            <a:r>
              <a:rPr lang="en-US" altLang="zh-CN" dirty="0"/>
              <a:t>GUI</a:t>
            </a:r>
            <a:r>
              <a:rPr lang="zh-CN" altLang="en-US" dirty="0"/>
              <a:t>（图形化用户界面）</a:t>
            </a:r>
            <a:endParaRPr lang="en-US" altLang="zh-CN" dirty="0"/>
          </a:p>
          <a:p>
            <a:r>
              <a:rPr lang="zh-CN" altLang="en-US" dirty="0"/>
              <a:t>右侧是中科院做的用于磁共振预处理的软件，</a:t>
            </a:r>
            <a:endParaRPr lang="en-US" altLang="zh-CN" dirty="0"/>
          </a:p>
          <a:p>
            <a:r>
              <a:rPr lang="zh-CN" altLang="en-US" dirty="0"/>
              <a:t>单纯将另一个软件的功能集成到一个界面上，</a:t>
            </a:r>
            <a:endParaRPr lang="en-US" altLang="zh-CN" dirty="0"/>
          </a:p>
          <a:p>
            <a:r>
              <a:rPr lang="zh-CN" altLang="en-US" dirty="0"/>
              <a:t>就在学术上取得了巨大成功，四年被引用了</a:t>
            </a:r>
            <a:r>
              <a:rPr lang="en-US" altLang="zh-CN" dirty="0"/>
              <a:t>1082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1675B-2339-4FD6-B4BF-3E8EDB7A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76A7D-1295-4142-B690-2B1DE35D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6" y="702156"/>
            <a:ext cx="5501950" cy="60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06DE1-A35B-4FB2-BCA1-E9EFF50A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</a:t>
            </a:r>
            <a:r>
              <a:rPr lang="zh-CN" altLang="en-US" dirty="0"/>
              <a:t>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264C9-AA34-4EFE-88C5-12D8B985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500" dirty="0"/>
              <a:t>提供两个非常关键的服务：</a:t>
            </a:r>
            <a:endParaRPr lang="en-US" altLang="zh-CN" sz="2500" dirty="0"/>
          </a:p>
          <a:p>
            <a:r>
              <a:rPr lang="zh-CN" altLang="en-US" sz="2500" dirty="0"/>
              <a:t>首先是自动化的脑电成分识别</a:t>
            </a:r>
            <a:endParaRPr lang="en-US" altLang="zh-CN" sz="2500" dirty="0"/>
          </a:p>
          <a:p>
            <a:endParaRPr lang="en-US" altLang="zh-CN" sz="25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296315-7BD2-4586-B182-D3CABABF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89ACEB-3A94-4FA9-9F6B-DCEF8781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88" y="3499551"/>
            <a:ext cx="4505325" cy="3019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337804-2FDA-4BB6-AC47-2253297E7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29" y="3429000"/>
            <a:ext cx="4329242" cy="31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DA332-7290-404E-8B5C-1C6F1D17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什么是脑电成分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B09517-A6F3-4A9A-B9B0-71A8CAD36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2" y="2270323"/>
            <a:ext cx="3566109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5183D-BB60-4E7E-ABF9-36C62D79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D3D1A5-B434-45B4-BE05-64E3A2A4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10" y="2270323"/>
            <a:ext cx="7693590" cy="38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2E99-E0DA-4E9A-8922-71FA25A6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什么是脑电成分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C511AB-3F3F-412A-81D0-0599F6A7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" y="2790127"/>
            <a:ext cx="7195139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160BC-804D-4BF5-9D0D-E7CF20C5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4117EF-DFFA-4923-AFE4-C52C81029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26" y="901262"/>
            <a:ext cx="5104024" cy="552265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974FBD0D-2E6A-4D06-96BF-9116DCC0978A}"/>
              </a:ext>
            </a:extLst>
          </p:cNvPr>
          <p:cNvSpPr/>
          <p:nvPr/>
        </p:nvSpPr>
        <p:spPr>
          <a:xfrm>
            <a:off x="5346700" y="3794175"/>
            <a:ext cx="543376" cy="307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8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243D9-CE8F-43BA-9299-CC4F4C75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</a:t>
            </a:r>
            <a:r>
              <a:rPr lang="zh-CN" altLang="en-US" dirty="0"/>
              <a:t>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A4C29-5D41-412C-821C-24E3C8C2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脑电成分如此的重要，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但是现在人们确认脑电成分靠的还是肉眼和经验。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 脑电分析高手和新手的区别，就在于能否识别出脑电成分，并且确认其对应的功能。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如果能够自动识别出在哪些位点上，哪些成分存在差异，直接告诉用户涉及到的功能。</a:t>
            </a:r>
            <a:endParaRPr lang="en-US" altLang="zh-CN" sz="2000" dirty="0"/>
          </a:p>
          <a:p>
            <a:r>
              <a:rPr lang="en-US" altLang="zh-CN" sz="2000" dirty="0"/>
              <a:t>5.</a:t>
            </a:r>
            <a:r>
              <a:rPr lang="zh-CN" altLang="en-US" sz="2000" dirty="0"/>
              <a:t>那么将极大拓宽脑电的应用范围。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BFF98-A1CB-4806-B42D-2418DD55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5D8D7-0744-47F5-8C34-16909B51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</a:t>
            </a:r>
            <a:r>
              <a:rPr lang="zh-CN" altLang="en-US" dirty="0"/>
              <a:t>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0CB8E-626D-4394-A4F6-A6BA6E97A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/>
              <a:t>但是，脑电的分析日新月异，新的技术也迅速发展出来了</a:t>
            </a:r>
            <a:endParaRPr lang="en-US" altLang="zh-CN" sz="1900" dirty="0"/>
          </a:p>
          <a:p>
            <a:r>
              <a:rPr lang="zh-CN" altLang="en-US" sz="1900" dirty="0"/>
              <a:t>大家觉得，一个心理过程，就是靠着那一小块的脑区，通过一次简单的神经电信号完成的么？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答案是</a:t>
            </a:r>
            <a:r>
              <a:rPr lang="en-US" altLang="zh-CN" sz="1900" dirty="0"/>
              <a:t>NO</a:t>
            </a:r>
          </a:p>
          <a:p>
            <a:endParaRPr lang="en-US" altLang="zh-CN" sz="1900" dirty="0"/>
          </a:p>
          <a:p>
            <a:r>
              <a:rPr lang="zh-CN" altLang="en-US" sz="1900" dirty="0"/>
              <a:t>因为以往的研究者们对于复杂的模式分析束手无策，只好退而求其次，讨论脑电成分。</a:t>
            </a:r>
            <a:endParaRPr lang="en-US" altLang="zh-CN" sz="1900" dirty="0"/>
          </a:p>
          <a:p>
            <a:r>
              <a:rPr lang="zh-CN" altLang="en-US" sz="1900" dirty="0"/>
              <a:t>而随着人工智能技术的发展。</a:t>
            </a:r>
            <a:endParaRPr lang="en-US" altLang="zh-CN" sz="1900" dirty="0"/>
          </a:p>
          <a:p>
            <a:r>
              <a:rPr lang="zh-CN" altLang="en-US" sz="1900" dirty="0"/>
              <a:t>使用人工智能进行神经影像学模式识别变得可行了。</a:t>
            </a:r>
            <a:endParaRPr lang="en-US" altLang="zh-CN" sz="19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F33C3C-EA5F-4495-AEB2-2C3ACEE0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0A6DF-0F21-4AF3-B05D-474CA040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脑电模式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16AB3-996E-4246-9DD3-BB26E1F7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CDE7D15-C7C3-4C72-B62C-07C590F8D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0" y="2215240"/>
            <a:ext cx="3566109" cy="3633787"/>
          </a:xfr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276AF6-951F-49C4-9D29-A44603417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64" y="1683951"/>
            <a:ext cx="7424544" cy="47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2CF68-1C87-4BA6-AF99-45A29C23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脑电模式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4F34F76-E548-487D-9FA5-A19980136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04" y="1477518"/>
            <a:ext cx="7004007" cy="417504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7B656-BC64-49F9-89DD-74DCAC9C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46F7EB-80B1-4836-910B-41D8F359C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17" y="5652563"/>
            <a:ext cx="4564840" cy="11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BEE02-2667-4BE9-BD57-5169C2D1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脑电模式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8E62FEC-9970-4CCA-9576-A7B7A4EE3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5" y="1956697"/>
            <a:ext cx="4128594" cy="446721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EC021-B0E5-4AB4-9AA3-98DB8D85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A831BC-DD75-4B50-96BC-78C0B9B1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46" y="1705291"/>
            <a:ext cx="5124450" cy="421957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F9EE584-F6C8-44A2-B31B-C5BDD6C6A4F8}"/>
              </a:ext>
            </a:extLst>
          </p:cNvPr>
          <p:cNvCxnSpPr>
            <a:cxnSpLocks/>
          </p:cNvCxnSpPr>
          <p:nvPr/>
        </p:nvCxnSpPr>
        <p:spPr>
          <a:xfrm>
            <a:off x="2567836" y="2724134"/>
            <a:ext cx="42457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A06C4B1-AA19-4ED6-BD95-89217DCBC443}"/>
              </a:ext>
            </a:extLst>
          </p:cNvPr>
          <p:cNvSpPr/>
          <p:nvPr/>
        </p:nvSpPr>
        <p:spPr>
          <a:xfrm>
            <a:off x="6963656" y="1767055"/>
            <a:ext cx="4430036" cy="1552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59334F-C6D6-4342-B6A2-D4C99757A3E5}"/>
              </a:ext>
            </a:extLst>
          </p:cNvPr>
          <p:cNvSpPr/>
          <p:nvPr/>
        </p:nvSpPr>
        <p:spPr>
          <a:xfrm>
            <a:off x="6949245" y="3403604"/>
            <a:ext cx="4430036" cy="118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8EB034-2D83-4032-8768-2B93DB0F1F90}"/>
              </a:ext>
            </a:extLst>
          </p:cNvPr>
          <p:cNvCxnSpPr>
            <a:cxnSpLocks/>
          </p:cNvCxnSpPr>
          <p:nvPr/>
        </p:nvCxnSpPr>
        <p:spPr>
          <a:xfrm>
            <a:off x="3632548" y="3403604"/>
            <a:ext cx="3233497" cy="504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7DC529-CFB6-464F-8F4C-0DF3E6AE69E9}"/>
              </a:ext>
            </a:extLst>
          </p:cNvPr>
          <p:cNvCxnSpPr>
            <a:cxnSpLocks/>
          </p:cNvCxnSpPr>
          <p:nvPr/>
        </p:nvCxnSpPr>
        <p:spPr>
          <a:xfrm>
            <a:off x="3356975" y="4733506"/>
            <a:ext cx="3456568" cy="61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F29E283-9FD6-4ECC-ADDC-F1D02A70D3AA}"/>
              </a:ext>
            </a:extLst>
          </p:cNvPr>
          <p:cNvSpPr/>
          <p:nvPr/>
        </p:nvSpPr>
        <p:spPr>
          <a:xfrm>
            <a:off x="6963656" y="4733506"/>
            <a:ext cx="4430036" cy="118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8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3EC58-2AF0-4560-95CD-BC6BB32F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81975-4396-44E1-8915-978E21F1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2EBE02C-AE45-45F8-B2EF-84102FD8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42" y="2096172"/>
            <a:ext cx="8499059" cy="4327742"/>
          </a:xfrm>
        </p:spPr>
      </p:pic>
    </p:spTree>
    <p:extLst>
      <p:ext uri="{BB962C8B-B14F-4D97-AF65-F5344CB8AC3E}">
        <p14:creationId xmlns:p14="http://schemas.microsoft.com/office/powerpoint/2010/main" val="287292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126A8-7AC6-4432-AD70-E61B729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整体目录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A11BE0F-60DE-4BE8-83AA-FBB1D8887ADD}"/>
              </a:ext>
            </a:extLst>
          </p:cNvPr>
          <p:cNvSpPr/>
          <p:nvPr/>
        </p:nvSpPr>
        <p:spPr>
          <a:xfrm>
            <a:off x="584471" y="2594976"/>
            <a:ext cx="3360687" cy="1238400"/>
          </a:xfrm>
          <a:custGeom>
            <a:avLst/>
            <a:gdLst>
              <a:gd name="connsiteX0" fmla="*/ 0 w 3360687"/>
              <a:gd name="connsiteY0" fmla="*/ 0 h 1238400"/>
              <a:gd name="connsiteX1" fmla="*/ 3360687 w 3360687"/>
              <a:gd name="connsiteY1" fmla="*/ 0 h 1238400"/>
              <a:gd name="connsiteX2" fmla="*/ 3360687 w 3360687"/>
              <a:gd name="connsiteY2" fmla="*/ 1238400 h 1238400"/>
              <a:gd name="connsiteX3" fmla="*/ 0 w 3360687"/>
              <a:gd name="connsiteY3" fmla="*/ 1238400 h 1238400"/>
              <a:gd name="connsiteX4" fmla="*/ 0 w 3360687"/>
              <a:gd name="connsiteY4" fmla="*/ 0 h 12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238400">
                <a:moveTo>
                  <a:pt x="0" y="0"/>
                </a:moveTo>
                <a:lnTo>
                  <a:pt x="3360687" y="0"/>
                </a:lnTo>
                <a:lnTo>
                  <a:pt x="3360687" y="1238400"/>
                </a:lnTo>
                <a:lnTo>
                  <a:pt x="0" y="1238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174752" rIns="305816" bIns="174752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300" kern="1200" dirty="0"/>
              <a:t>脑电的困境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8C55180-654B-4996-8778-085033398FA5}"/>
              </a:ext>
            </a:extLst>
          </p:cNvPr>
          <p:cNvSpPr/>
          <p:nvPr/>
        </p:nvSpPr>
        <p:spPr>
          <a:xfrm>
            <a:off x="584471" y="3833376"/>
            <a:ext cx="3360687" cy="1888560"/>
          </a:xfrm>
          <a:custGeom>
            <a:avLst/>
            <a:gdLst>
              <a:gd name="connsiteX0" fmla="*/ 0 w 3360687"/>
              <a:gd name="connsiteY0" fmla="*/ 0 h 1888560"/>
              <a:gd name="connsiteX1" fmla="*/ 3360687 w 3360687"/>
              <a:gd name="connsiteY1" fmla="*/ 0 h 1888560"/>
              <a:gd name="connsiteX2" fmla="*/ 3360687 w 3360687"/>
              <a:gd name="connsiteY2" fmla="*/ 1888560 h 1888560"/>
              <a:gd name="connsiteX3" fmla="*/ 0 w 3360687"/>
              <a:gd name="connsiteY3" fmla="*/ 1888560 h 1888560"/>
              <a:gd name="connsiteX4" fmla="*/ 0 w 3360687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888560">
                <a:moveTo>
                  <a:pt x="0" y="0"/>
                </a:moveTo>
                <a:lnTo>
                  <a:pt x="3360687" y="0"/>
                </a:lnTo>
                <a:lnTo>
                  <a:pt x="3360687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简单却麻烦的数据收集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2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简易又困难的数据分析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6BBAE2D-A17B-4C00-B138-F219B387B2CE}"/>
              </a:ext>
            </a:extLst>
          </p:cNvPr>
          <p:cNvSpPr/>
          <p:nvPr/>
        </p:nvSpPr>
        <p:spPr>
          <a:xfrm>
            <a:off x="4415656" y="2594976"/>
            <a:ext cx="3360687" cy="1238400"/>
          </a:xfrm>
          <a:custGeom>
            <a:avLst/>
            <a:gdLst>
              <a:gd name="connsiteX0" fmla="*/ 0 w 3360687"/>
              <a:gd name="connsiteY0" fmla="*/ 0 h 1238400"/>
              <a:gd name="connsiteX1" fmla="*/ 3360687 w 3360687"/>
              <a:gd name="connsiteY1" fmla="*/ 0 h 1238400"/>
              <a:gd name="connsiteX2" fmla="*/ 3360687 w 3360687"/>
              <a:gd name="connsiteY2" fmla="*/ 1238400 h 1238400"/>
              <a:gd name="connsiteX3" fmla="*/ 0 w 3360687"/>
              <a:gd name="connsiteY3" fmla="*/ 1238400 h 1238400"/>
              <a:gd name="connsiteX4" fmla="*/ 0 w 3360687"/>
              <a:gd name="connsiteY4" fmla="*/ 0 h 12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238400">
                <a:moveTo>
                  <a:pt x="0" y="0"/>
                </a:moveTo>
                <a:lnTo>
                  <a:pt x="3360687" y="0"/>
                </a:lnTo>
                <a:lnTo>
                  <a:pt x="3360687" y="1238400"/>
                </a:lnTo>
                <a:lnTo>
                  <a:pt x="0" y="1238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174752" rIns="305816" bIns="174752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300" kern="1200" dirty="0"/>
              <a:t>SER</a:t>
            </a:r>
            <a:r>
              <a:rPr lang="zh-CN" altLang="en-US" sz="4300" kern="1200" dirty="0"/>
              <a:t>的目的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A52550-A53B-411F-82C7-DACF62D6F159}"/>
              </a:ext>
            </a:extLst>
          </p:cNvPr>
          <p:cNvSpPr/>
          <p:nvPr/>
        </p:nvSpPr>
        <p:spPr>
          <a:xfrm>
            <a:off x="4415656" y="3833376"/>
            <a:ext cx="3360687" cy="1888560"/>
          </a:xfrm>
          <a:custGeom>
            <a:avLst/>
            <a:gdLst>
              <a:gd name="connsiteX0" fmla="*/ 0 w 3360687"/>
              <a:gd name="connsiteY0" fmla="*/ 0 h 1888560"/>
              <a:gd name="connsiteX1" fmla="*/ 3360687 w 3360687"/>
              <a:gd name="connsiteY1" fmla="*/ 0 h 1888560"/>
              <a:gd name="connsiteX2" fmla="*/ 3360687 w 3360687"/>
              <a:gd name="connsiteY2" fmla="*/ 1888560 h 1888560"/>
              <a:gd name="connsiteX3" fmla="*/ 0 w 3360687"/>
              <a:gd name="connsiteY3" fmla="*/ 1888560 h 1888560"/>
              <a:gd name="connsiteX4" fmla="*/ 0 w 3360687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888560">
                <a:moveTo>
                  <a:pt x="0" y="0"/>
                </a:moveTo>
                <a:lnTo>
                  <a:pt x="3360687" y="0"/>
                </a:lnTo>
                <a:lnTo>
                  <a:pt x="3360687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提供</a:t>
            </a:r>
            <a:r>
              <a:rPr lang="en-US" altLang="zh-CN" sz="2200" kern="1200" dirty="0"/>
              <a:t>GUI</a:t>
            </a:r>
            <a:endParaRPr lang="zh-CN" altLang="en-US" sz="22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2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提供新功能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5856E73-02B2-4AFC-A9EF-B82D08EC3085}"/>
              </a:ext>
            </a:extLst>
          </p:cNvPr>
          <p:cNvSpPr/>
          <p:nvPr/>
        </p:nvSpPr>
        <p:spPr>
          <a:xfrm>
            <a:off x="8246840" y="2594976"/>
            <a:ext cx="3360687" cy="1238400"/>
          </a:xfrm>
          <a:custGeom>
            <a:avLst/>
            <a:gdLst>
              <a:gd name="connsiteX0" fmla="*/ 0 w 3360687"/>
              <a:gd name="connsiteY0" fmla="*/ 0 h 1238400"/>
              <a:gd name="connsiteX1" fmla="*/ 3360687 w 3360687"/>
              <a:gd name="connsiteY1" fmla="*/ 0 h 1238400"/>
              <a:gd name="connsiteX2" fmla="*/ 3360687 w 3360687"/>
              <a:gd name="connsiteY2" fmla="*/ 1238400 h 1238400"/>
              <a:gd name="connsiteX3" fmla="*/ 0 w 3360687"/>
              <a:gd name="connsiteY3" fmla="*/ 1238400 h 1238400"/>
              <a:gd name="connsiteX4" fmla="*/ 0 w 3360687"/>
              <a:gd name="connsiteY4" fmla="*/ 0 h 12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238400">
                <a:moveTo>
                  <a:pt x="0" y="0"/>
                </a:moveTo>
                <a:lnTo>
                  <a:pt x="3360687" y="0"/>
                </a:lnTo>
                <a:lnTo>
                  <a:pt x="3360687" y="1238400"/>
                </a:lnTo>
                <a:lnTo>
                  <a:pt x="0" y="1238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174752" rIns="305816" bIns="174752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300" kern="1200" dirty="0"/>
              <a:t>具体流程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3629E02-DE5C-4EA1-8489-6C7E201B33A0}"/>
              </a:ext>
            </a:extLst>
          </p:cNvPr>
          <p:cNvSpPr/>
          <p:nvPr/>
        </p:nvSpPr>
        <p:spPr>
          <a:xfrm>
            <a:off x="8246840" y="3833376"/>
            <a:ext cx="3360687" cy="1888560"/>
          </a:xfrm>
          <a:custGeom>
            <a:avLst/>
            <a:gdLst>
              <a:gd name="connsiteX0" fmla="*/ 0 w 3360687"/>
              <a:gd name="connsiteY0" fmla="*/ 0 h 1888560"/>
              <a:gd name="connsiteX1" fmla="*/ 3360687 w 3360687"/>
              <a:gd name="connsiteY1" fmla="*/ 0 h 1888560"/>
              <a:gd name="connsiteX2" fmla="*/ 3360687 w 3360687"/>
              <a:gd name="connsiteY2" fmla="*/ 1888560 h 1888560"/>
              <a:gd name="connsiteX3" fmla="*/ 0 w 3360687"/>
              <a:gd name="connsiteY3" fmla="*/ 1888560 h 1888560"/>
              <a:gd name="connsiteX4" fmla="*/ 0 w 3360687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0687" h="1888560">
                <a:moveTo>
                  <a:pt x="0" y="0"/>
                </a:moveTo>
                <a:lnTo>
                  <a:pt x="3360687" y="0"/>
                </a:lnTo>
                <a:lnTo>
                  <a:pt x="3360687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传统功能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22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新功能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486A5-9EDF-4954-8E1B-065D2058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0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72231-5AEB-4309-9C3C-F25530B0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</a:t>
            </a:r>
            <a:r>
              <a:rPr lang="zh-CN" altLang="en-US" dirty="0"/>
              <a:t>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7C8BC-B4DB-4579-84A1-A323004D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/>
              <a:t>1.</a:t>
            </a:r>
            <a:r>
              <a:rPr lang="zh-CN" altLang="en-US" sz="2600" dirty="0"/>
              <a:t>提供一个</a:t>
            </a:r>
            <a:r>
              <a:rPr lang="en-US" altLang="zh-CN" sz="2600" dirty="0"/>
              <a:t>GUI</a:t>
            </a:r>
            <a:r>
              <a:rPr lang="zh-CN" altLang="en-US" sz="2600" dirty="0"/>
              <a:t>界面</a:t>
            </a:r>
            <a:endParaRPr lang="en-US" altLang="zh-CN" sz="2600" dirty="0"/>
          </a:p>
          <a:p>
            <a:r>
              <a:rPr lang="en-US" altLang="zh-CN" sz="2600" dirty="0"/>
              <a:t>2.</a:t>
            </a:r>
            <a:r>
              <a:rPr lang="zh-CN" altLang="en-US" sz="2600" dirty="0"/>
              <a:t>提供一个自动识别脑电成分的功能</a:t>
            </a:r>
            <a:endParaRPr lang="en-US" altLang="zh-CN" sz="2600" dirty="0"/>
          </a:p>
          <a:p>
            <a:r>
              <a:rPr lang="en-US" altLang="zh-CN" sz="2600" dirty="0"/>
              <a:t>3.</a:t>
            </a:r>
            <a:r>
              <a:rPr lang="zh-CN" altLang="en-US" sz="2600" dirty="0"/>
              <a:t>提供一个模式分析的功能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6AF6E-13D5-4430-A401-91A9A489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D3DF7-2A4D-4828-88D5-DB277DB1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A4EB2FD-FEB8-4752-967E-91042581238A}"/>
              </a:ext>
            </a:extLst>
          </p:cNvPr>
          <p:cNvSpPr/>
          <p:nvPr/>
        </p:nvSpPr>
        <p:spPr>
          <a:xfrm>
            <a:off x="581025" y="2341563"/>
            <a:ext cx="8493062" cy="654081"/>
          </a:xfrm>
          <a:custGeom>
            <a:avLst/>
            <a:gdLst>
              <a:gd name="connsiteX0" fmla="*/ 0 w 8493061"/>
              <a:gd name="connsiteY0" fmla="*/ 65408 h 654081"/>
              <a:gd name="connsiteX1" fmla="*/ 65408 w 8493061"/>
              <a:gd name="connsiteY1" fmla="*/ 0 h 654081"/>
              <a:gd name="connsiteX2" fmla="*/ 8427653 w 8493061"/>
              <a:gd name="connsiteY2" fmla="*/ 0 h 654081"/>
              <a:gd name="connsiteX3" fmla="*/ 8493061 w 8493061"/>
              <a:gd name="connsiteY3" fmla="*/ 65408 h 654081"/>
              <a:gd name="connsiteX4" fmla="*/ 8493061 w 8493061"/>
              <a:gd name="connsiteY4" fmla="*/ 588673 h 654081"/>
              <a:gd name="connsiteX5" fmla="*/ 8427653 w 8493061"/>
              <a:gd name="connsiteY5" fmla="*/ 654081 h 654081"/>
              <a:gd name="connsiteX6" fmla="*/ 65408 w 8493061"/>
              <a:gd name="connsiteY6" fmla="*/ 654081 h 654081"/>
              <a:gd name="connsiteX7" fmla="*/ 0 w 8493061"/>
              <a:gd name="connsiteY7" fmla="*/ 588673 h 654081"/>
              <a:gd name="connsiteX8" fmla="*/ 0 w 8493061"/>
              <a:gd name="connsiteY8" fmla="*/ 65408 h 65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3061" h="654081">
                <a:moveTo>
                  <a:pt x="0" y="65408"/>
                </a:moveTo>
                <a:cubicBezTo>
                  <a:pt x="0" y="29284"/>
                  <a:pt x="29284" y="0"/>
                  <a:pt x="65408" y="0"/>
                </a:cubicBezTo>
                <a:lnTo>
                  <a:pt x="8427653" y="0"/>
                </a:lnTo>
                <a:cubicBezTo>
                  <a:pt x="8463777" y="0"/>
                  <a:pt x="8493061" y="29284"/>
                  <a:pt x="8493061" y="65408"/>
                </a:cubicBezTo>
                <a:lnTo>
                  <a:pt x="8493061" y="588673"/>
                </a:lnTo>
                <a:cubicBezTo>
                  <a:pt x="8493061" y="624797"/>
                  <a:pt x="8463777" y="654081"/>
                  <a:pt x="8427653" y="654081"/>
                </a:cubicBezTo>
                <a:lnTo>
                  <a:pt x="65408" y="654081"/>
                </a:lnTo>
                <a:cubicBezTo>
                  <a:pt x="29284" y="654081"/>
                  <a:pt x="0" y="624797"/>
                  <a:pt x="0" y="588673"/>
                </a:cubicBezTo>
                <a:lnTo>
                  <a:pt x="0" y="6540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597" tIns="110597" rIns="854615" bIns="110597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1.</a:t>
            </a:r>
            <a:r>
              <a:rPr lang="zh-CN" altLang="en-US" sz="2400" kern="1200" dirty="0"/>
              <a:t>格式转换：将不同厂家的数据进行变成一个格式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2E55B2B-7C5C-440B-9491-53AE1FEDBC2A}"/>
              </a:ext>
            </a:extLst>
          </p:cNvPr>
          <p:cNvSpPr/>
          <p:nvPr/>
        </p:nvSpPr>
        <p:spPr>
          <a:xfrm>
            <a:off x="1215247" y="3086489"/>
            <a:ext cx="8493061" cy="654081"/>
          </a:xfrm>
          <a:custGeom>
            <a:avLst/>
            <a:gdLst>
              <a:gd name="connsiteX0" fmla="*/ 0 w 8493061"/>
              <a:gd name="connsiteY0" fmla="*/ 65408 h 654081"/>
              <a:gd name="connsiteX1" fmla="*/ 65408 w 8493061"/>
              <a:gd name="connsiteY1" fmla="*/ 0 h 654081"/>
              <a:gd name="connsiteX2" fmla="*/ 8427653 w 8493061"/>
              <a:gd name="connsiteY2" fmla="*/ 0 h 654081"/>
              <a:gd name="connsiteX3" fmla="*/ 8493061 w 8493061"/>
              <a:gd name="connsiteY3" fmla="*/ 65408 h 654081"/>
              <a:gd name="connsiteX4" fmla="*/ 8493061 w 8493061"/>
              <a:gd name="connsiteY4" fmla="*/ 588673 h 654081"/>
              <a:gd name="connsiteX5" fmla="*/ 8427653 w 8493061"/>
              <a:gd name="connsiteY5" fmla="*/ 654081 h 654081"/>
              <a:gd name="connsiteX6" fmla="*/ 65408 w 8493061"/>
              <a:gd name="connsiteY6" fmla="*/ 654081 h 654081"/>
              <a:gd name="connsiteX7" fmla="*/ 0 w 8493061"/>
              <a:gd name="connsiteY7" fmla="*/ 588673 h 654081"/>
              <a:gd name="connsiteX8" fmla="*/ 0 w 8493061"/>
              <a:gd name="connsiteY8" fmla="*/ 65408 h 65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3061" h="654081">
                <a:moveTo>
                  <a:pt x="0" y="65408"/>
                </a:moveTo>
                <a:cubicBezTo>
                  <a:pt x="0" y="29284"/>
                  <a:pt x="29284" y="0"/>
                  <a:pt x="65408" y="0"/>
                </a:cubicBezTo>
                <a:lnTo>
                  <a:pt x="8427653" y="0"/>
                </a:lnTo>
                <a:cubicBezTo>
                  <a:pt x="8463777" y="0"/>
                  <a:pt x="8493061" y="29284"/>
                  <a:pt x="8493061" y="65408"/>
                </a:cubicBezTo>
                <a:lnTo>
                  <a:pt x="8493061" y="588673"/>
                </a:lnTo>
                <a:cubicBezTo>
                  <a:pt x="8493061" y="624797"/>
                  <a:pt x="8463777" y="654081"/>
                  <a:pt x="8427653" y="654081"/>
                </a:cubicBezTo>
                <a:lnTo>
                  <a:pt x="65408" y="654081"/>
                </a:lnTo>
                <a:cubicBezTo>
                  <a:pt x="29284" y="654081"/>
                  <a:pt x="0" y="624797"/>
                  <a:pt x="0" y="588673"/>
                </a:cubicBezTo>
                <a:lnTo>
                  <a:pt x="0" y="6540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597" tIns="110597" rIns="1169972" bIns="110597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2.</a:t>
            </a:r>
            <a:r>
              <a:rPr lang="zh-CN" altLang="en-US" sz="2400" kern="1200" dirty="0"/>
              <a:t>预处理：调用已有的指令库进行全套的预处理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4C9874D-2F1E-4871-B65C-6FD4D868FE28}"/>
              </a:ext>
            </a:extLst>
          </p:cNvPr>
          <p:cNvSpPr/>
          <p:nvPr/>
        </p:nvSpPr>
        <p:spPr>
          <a:xfrm>
            <a:off x="1849469" y="3831415"/>
            <a:ext cx="8493061" cy="654081"/>
          </a:xfrm>
          <a:custGeom>
            <a:avLst/>
            <a:gdLst>
              <a:gd name="connsiteX0" fmla="*/ 0 w 8493061"/>
              <a:gd name="connsiteY0" fmla="*/ 65408 h 654081"/>
              <a:gd name="connsiteX1" fmla="*/ 65408 w 8493061"/>
              <a:gd name="connsiteY1" fmla="*/ 0 h 654081"/>
              <a:gd name="connsiteX2" fmla="*/ 8427653 w 8493061"/>
              <a:gd name="connsiteY2" fmla="*/ 0 h 654081"/>
              <a:gd name="connsiteX3" fmla="*/ 8493061 w 8493061"/>
              <a:gd name="connsiteY3" fmla="*/ 65408 h 654081"/>
              <a:gd name="connsiteX4" fmla="*/ 8493061 w 8493061"/>
              <a:gd name="connsiteY4" fmla="*/ 588673 h 654081"/>
              <a:gd name="connsiteX5" fmla="*/ 8427653 w 8493061"/>
              <a:gd name="connsiteY5" fmla="*/ 654081 h 654081"/>
              <a:gd name="connsiteX6" fmla="*/ 65408 w 8493061"/>
              <a:gd name="connsiteY6" fmla="*/ 654081 h 654081"/>
              <a:gd name="connsiteX7" fmla="*/ 0 w 8493061"/>
              <a:gd name="connsiteY7" fmla="*/ 588673 h 654081"/>
              <a:gd name="connsiteX8" fmla="*/ 0 w 8493061"/>
              <a:gd name="connsiteY8" fmla="*/ 65408 h 65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3061" h="654081">
                <a:moveTo>
                  <a:pt x="0" y="65408"/>
                </a:moveTo>
                <a:cubicBezTo>
                  <a:pt x="0" y="29284"/>
                  <a:pt x="29284" y="0"/>
                  <a:pt x="65408" y="0"/>
                </a:cubicBezTo>
                <a:lnTo>
                  <a:pt x="8427653" y="0"/>
                </a:lnTo>
                <a:cubicBezTo>
                  <a:pt x="8463777" y="0"/>
                  <a:pt x="8493061" y="29284"/>
                  <a:pt x="8493061" y="65408"/>
                </a:cubicBezTo>
                <a:lnTo>
                  <a:pt x="8493061" y="588673"/>
                </a:lnTo>
                <a:cubicBezTo>
                  <a:pt x="8493061" y="624797"/>
                  <a:pt x="8463777" y="654081"/>
                  <a:pt x="8427653" y="654081"/>
                </a:cubicBezTo>
                <a:lnTo>
                  <a:pt x="65408" y="654081"/>
                </a:lnTo>
                <a:cubicBezTo>
                  <a:pt x="29284" y="654081"/>
                  <a:pt x="0" y="624797"/>
                  <a:pt x="0" y="588673"/>
                </a:cubicBezTo>
                <a:lnTo>
                  <a:pt x="0" y="6540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597" tIns="110597" rIns="1169972" bIns="110597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3.</a:t>
            </a:r>
            <a:r>
              <a:rPr lang="zh-CN" altLang="en-US" sz="2400" kern="1200" dirty="0"/>
              <a:t>成分检测：自动搜索哪些节点存在脑电成分的差异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9C945C6-BF0F-478D-B04C-75CA5B53E93E}"/>
              </a:ext>
            </a:extLst>
          </p:cNvPr>
          <p:cNvSpPr/>
          <p:nvPr/>
        </p:nvSpPr>
        <p:spPr>
          <a:xfrm>
            <a:off x="2483691" y="4576342"/>
            <a:ext cx="8493061" cy="654081"/>
          </a:xfrm>
          <a:custGeom>
            <a:avLst/>
            <a:gdLst>
              <a:gd name="connsiteX0" fmla="*/ 0 w 8493061"/>
              <a:gd name="connsiteY0" fmla="*/ 65408 h 654081"/>
              <a:gd name="connsiteX1" fmla="*/ 65408 w 8493061"/>
              <a:gd name="connsiteY1" fmla="*/ 0 h 654081"/>
              <a:gd name="connsiteX2" fmla="*/ 8427653 w 8493061"/>
              <a:gd name="connsiteY2" fmla="*/ 0 h 654081"/>
              <a:gd name="connsiteX3" fmla="*/ 8493061 w 8493061"/>
              <a:gd name="connsiteY3" fmla="*/ 65408 h 654081"/>
              <a:gd name="connsiteX4" fmla="*/ 8493061 w 8493061"/>
              <a:gd name="connsiteY4" fmla="*/ 588673 h 654081"/>
              <a:gd name="connsiteX5" fmla="*/ 8427653 w 8493061"/>
              <a:gd name="connsiteY5" fmla="*/ 654081 h 654081"/>
              <a:gd name="connsiteX6" fmla="*/ 65408 w 8493061"/>
              <a:gd name="connsiteY6" fmla="*/ 654081 h 654081"/>
              <a:gd name="connsiteX7" fmla="*/ 0 w 8493061"/>
              <a:gd name="connsiteY7" fmla="*/ 588673 h 654081"/>
              <a:gd name="connsiteX8" fmla="*/ 0 w 8493061"/>
              <a:gd name="connsiteY8" fmla="*/ 65408 h 65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3061" h="654081">
                <a:moveTo>
                  <a:pt x="0" y="65408"/>
                </a:moveTo>
                <a:cubicBezTo>
                  <a:pt x="0" y="29284"/>
                  <a:pt x="29284" y="0"/>
                  <a:pt x="65408" y="0"/>
                </a:cubicBezTo>
                <a:lnTo>
                  <a:pt x="8427653" y="0"/>
                </a:lnTo>
                <a:cubicBezTo>
                  <a:pt x="8463777" y="0"/>
                  <a:pt x="8493061" y="29284"/>
                  <a:pt x="8493061" y="65408"/>
                </a:cubicBezTo>
                <a:lnTo>
                  <a:pt x="8493061" y="588673"/>
                </a:lnTo>
                <a:cubicBezTo>
                  <a:pt x="8493061" y="624797"/>
                  <a:pt x="8463777" y="654081"/>
                  <a:pt x="8427653" y="654081"/>
                </a:cubicBezTo>
                <a:lnTo>
                  <a:pt x="65408" y="654081"/>
                </a:lnTo>
                <a:cubicBezTo>
                  <a:pt x="29284" y="654081"/>
                  <a:pt x="0" y="624797"/>
                  <a:pt x="0" y="588673"/>
                </a:cubicBezTo>
                <a:lnTo>
                  <a:pt x="0" y="6540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597" tIns="110597" rIns="1169972" bIns="110597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4.</a:t>
            </a:r>
            <a:r>
              <a:rPr lang="zh-CN" altLang="en-US" sz="2400" kern="1200" dirty="0"/>
              <a:t>模式分析：对脑地形图的模式差异进行分析识别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E30630D-F4BA-4A72-AF0F-A8A9442730A9}"/>
              </a:ext>
            </a:extLst>
          </p:cNvPr>
          <p:cNvSpPr/>
          <p:nvPr/>
        </p:nvSpPr>
        <p:spPr>
          <a:xfrm>
            <a:off x="3117913" y="5321268"/>
            <a:ext cx="8493061" cy="654081"/>
          </a:xfrm>
          <a:custGeom>
            <a:avLst/>
            <a:gdLst>
              <a:gd name="connsiteX0" fmla="*/ 0 w 8493061"/>
              <a:gd name="connsiteY0" fmla="*/ 65408 h 654081"/>
              <a:gd name="connsiteX1" fmla="*/ 65408 w 8493061"/>
              <a:gd name="connsiteY1" fmla="*/ 0 h 654081"/>
              <a:gd name="connsiteX2" fmla="*/ 8427653 w 8493061"/>
              <a:gd name="connsiteY2" fmla="*/ 0 h 654081"/>
              <a:gd name="connsiteX3" fmla="*/ 8493061 w 8493061"/>
              <a:gd name="connsiteY3" fmla="*/ 65408 h 654081"/>
              <a:gd name="connsiteX4" fmla="*/ 8493061 w 8493061"/>
              <a:gd name="connsiteY4" fmla="*/ 588673 h 654081"/>
              <a:gd name="connsiteX5" fmla="*/ 8427653 w 8493061"/>
              <a:gd name="connsiteY5" fmla="*/ 654081 h 654081"/>
              <a:gd name="connsiteX6" fmla="*/ 65408 w 8493061"/>
              <a:gd name="connsiteY6" fmla="*/ 654081 h 654081"/>
              <a:gd name="connsiteX7" fmla="*/ 0 w 8493061"/>
              <a:gd name="connsiteY7" fmla="*/ 588673 h 654081"/>
              <a:gd name="connsiteX8" fmla="*/ 0 w 8493061"/>
              <a:gd name="connsiteY8" fmla="*/ 65408 h 65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3061" h="654081">
                <a:moveTo>
                  <a:pt x="0" y="65408"/>
                </a:moveTo>
                <a:cubicBezTo>
                  <a:pt x="0" y="29284"/>
                  <a:pt x="29284" y="0"/>
                  <a:pt x="65408" y="0"/>
                </a:cubicBezTo>
                <a:lnTo>
                  <a:pt x="8427653" y="0"/>
                </a:lnTo>
                <a:cubicBezTo>
                  <a:pt x="8463777" y="0"/>
                  <a:pt x="8493061" y="29284"/>
                  <a:pt x="8493061" y="65408"/>
                </a:cubicBezTo>
                <a:lnTo>
                  <a:pt x="8493061" y="588673"/>
                </a:lnTo>
                <a:cubicBezTo>
                  <a:pt x="8493061" y="624797"/>
                  <a:pt x="8463777" y="654081"/>
                  <a:pt x="8427653" y="654081"/>
                </a:cubicBezTo>
                <a:lnTo>
                  <a:pt x="65408" y="654081"/>
                </a:lnTo>
                <a:cubicBezTo>
                  <a:pt x="29284" y="654081"/>
                  <a:pt x="0" y="624797"/>
                  <a:pt x="0" y="588673"/>
                </a:cubicBezTo>
                <a:lnTo>
                  <a:pt x="0" y="6540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597" tIns="110597" rIns="1169972" bIns="110597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5.</a:t>
            </a:r>
            <a:r>
              <a:rPr lang="zh-CN" altLang="en-US" sz="2400" kern="1200" dirty="0"/>
              <a:t>画图：自动画出简单的图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9FE6FCC-968D-4AA4-BDB1-4576B3E27EE6}"/>
              </a:ext>
            </a:extLst>
          </p:cNvPr>
          <p:cNvSpPr/>
          <p:nvPr/>
        </p:nvSpPr>
        <p:spPr>
          <a:xfrm>
            <a:off x="8648933" y="2819405"/>
            <a:ext cx="425153" cy="425153"/>
          </a:xfrm>
          <a:custGeom>
            <a:avLst/>
            <a:gdLst>
              <a:gd name="connsiteX0" fmla="*/ 0 w 425153"/>
              <a:gd name="connsiteY0" fmla="*/ 233834 h 425153"/>
              <a:gd name="connsiteX1" fmla="*/ 95659 w 425153"/>
              <a:gd name="connsiteY1" fmla="*/ 233834 h 425153"/>
              <a:gd name="connsiteX2" fmla="*/ 95659 w 425153"/>
              <a:gd name="connsiteY2" fmla="*/ 0 h 425153"/>
              <a:gd name="connsiteX3" fmla="*/ 329494 w 425153"/>
              <a:gd name="connsiteY3" fmla="*/ 0 h 425153"/>
              <a:gd name="connsiteX4" fmla="*/ 329494 w 425153"/>
              <a:gd name="connsiteY4" fmla="*/ 233834 h 425153"/>
              <a:gd name="connsiteX5" fmla="*/ 425153 w 425153"/>
              <a:gd name="connsiteY5" fmla="*/ 233834 h 425153"/>
              <a:gd name="connsiteX6" fmla="*/ 212577 w 425153"/>
              <a:gd name="connsiteY6" fmla="*/ 425153 h 425153"/>
              <a:gd name="connsiteX7" fmla="*/ 0 w 425153"/>
              <a:gd name="connsiteY7" fmla="*/ 233834 h 42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153" h="425153">
                <a:moveTo>
                  <a:pt x="0" y="233834"/>
                </a:moveTo>
                <a:lnTo>
                  <a:pt x="95659" y="233834"/>
                </a:lnTo>
                <a:lnTo>
                  <a:pt x="95659" y="0"/>
                </a:lnTo>
                <a:lnTo>
                  <a:pt x="329494" y="0"/>
                </a:lnTo>
                <a:lnTo>
                  <a:pt x="329494" y="233834"/>
                </a:lnTo>
                <a:lnTo>
                  <a:pt x="425153" y="233834"/>
                </a:lnTo>
                <a:lnTo>
                  <a:pt x="212577" y="425153"/>
                </a:lnTo>
                <a:lnTo>
                  <a:pt x="0" y="233834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59" tIns="25400" rIns="121059" bIns="13062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AD27F-3D34-4FF0-BF1F-3CE0203FAE1E}"/>
              </a:ext>
            </a:extLst>
          </p:cNvPr>
          <p:cNvSpPr/>
          <p:nvPr/>
        </p:nvSpPr>
        <p:spPr>
          <a:xfrm>
            <a:off x="9283155" y="3564332"/>
            <a:ext cx="425153" cy="425153"/>
          </a:xfrm>
          <a:custGeom>
            <a:avLst/>
            <a:gdLst>
              <a:gd name="connsiteX0" fmla="*/ 0 w 425153"/>
              <a:gd name="connsiteY0" fmla="*/ 233834 h 425153"/>
              <a:gd name="connsiteX1" fmla="*/ 95659 w 425153"/>
              <a:gd name="connsiteY1" fmla="*/ 233834 h 425153"/>
              <a:gd name="connsiteX2" fmla="*/ 95659 w 425153"/>
              <a:gd name="connsiteY2" fmla="*/ 0 h 425153"/>
              <a:gd name="connsiteX3" fmla="*/ 329494 w 425153"/>
              <a:gd name="connsiteY3" fmla="*/ 0 h 425153"/>
              <a:gd name="connsiteX4" fmla="*/ 329494 w 425153"/>
              <a:gd name="connsiteY4" fmla="*/ 233834 h 425153"/>
              <a:gd name="connsiteX5" fmla="*/ 425153 w 425153"/>
              <a:gd name="connsiteY5" fmla="*/ 233834 h 425153"/>
              <a:gd name="connsiteX6" fmla="*/ 212577 w 425153"/>
              <a:gd name="connsiteY6" fmla="*/ 425153 h 425153"/>
              <a:gd name="connsiteX7" fmla="*/ 0 w 425153"/>
              <a:gd name="connsiteY7" fmla="*/ 233834 h 42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153" h="425153">
                <a:moveTo>
                  <a:pt x="0" y="233834"/>
                </a:moveTo>
                <a:lnTo>
                  <a:pt x="95659" y="233834"/>
                </a:lnTo>
                <a:lnTo>
                  <a:pt x="95659" y="0"/>
                </a:lnTo>
                <a:lnTo>
                  <a:pt x="329494" y="0"/>
                </a:lnTo>
                <a:lnTo>
                  <a:pt x="329494" y="233834"/>
                </a:lnTo>
                <a:lnTo>
                  <a:pt x="425153" y="233834"/>
                </a:lnTo>
                <a:lnTo>
                  <a:pt x="212577" y="425153"/>
                </a:lnTo>
                <a:lnTo>
                  <a:pt x="0" y="233834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59" tIns="25400" rIns="121059" bIns="13062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7ADE026-B391-4B65-A1CD-465CE9321BB3}"/>
              </a:ext>
            </a:extLst>
          </p:cNvPr>
          <p:cNvSpPr/>
          <p:nvPr/>
        </p:nvSpPr>
        <p:spPr>
          <a:xfrm>
            <a:off x="9917377" y="4298357"/>
            <a:ext cx="425153" cy="425153"/>
          </a:xfrm>
          <a:custGeom>
            <a:avLst/>
            <a:gdLst>
              <a:gd name="connsiteX0" fmla="*/ 0 w 425153"/>
              <a:gd name="connsiteY0" fmla="*/ 233834 h 425153"/>
              <a:gd name="connsiteX1" fmla="*/ 95659 w 425153"/>
              <a:gd name="connsiteY1" fmla="*/ 233834 h 425153"/>
              <a:gd name="connsiteX2" fmla="*/ 95659 w 425153"/>
              <a:gd name="connsiteY2" fmla="*/ 0 h 425153"/>
              <a:gd name="connsiteX3" fmla="*/ 329494 w 425153"/>
              <a:gd name="connsiteY3" fmla="*/ 0 h 425153"/>
              <a:gd name="connsiteX4" fmla="*/ 329494 w 425153"/>
              <a:gd name="connsiteY4" fmla="*/ 233834 h 425153"/>
              <a:gd name="connsiteX5" fmla="*/ 425153 w 425153"/>
              <a:gd name="connsiteY5" fmla="*/ 233834 h 425153"/>
              <a:gd name="connsiteX6" fmla="*/ 212577 w 425153"/>
              <a:gd name="connsiteY6" fmla="*/ 425153 h 425153"/>
              <a:gd name="connsiteX7" fmla="*/ 0 w 425153"/>
              <a:gd name="connsiteY7" fmla="*/ 233834 h 42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153" h="425153">
                <a:moveTo>
                  <a:pt x="0" y="233834"/>
                </a:moveTo>
                <a:lnTo>
                  <a:pt x="95659" y="233834"/>
                </a:lnTo>
                <a:lnTo>
                  <a:pt x="95659" y="0"/>
                </a:lnTo>
                <a:lnTo>
                  <a:pt x="329494" y="0"/>
                </a:lnTo>
                <a:lnTo>
                  <a:pt x="329494" y="233834"/>
                </a:lnTo>
                <a:lnTo>
                  <a:pt x="425153" y="233834"/>
                </a:lnTo>
                <a:lnTo>
                  <a:pt x="212577" y="425153"/>
                </a:lnTo>
                <a:lnTo>
                  <a:pt x="0" y="233834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59" tIns="25400" rIns="121059" bIns="13062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2F671EF-8DCB-454F-9E50-2471745CF5A0}"/>
              </a:ext>
            </a:extLst>
          </p:cNvPr>
          <p:cNvSpPr/>
          <p:nvPr/>
        </p:nvSpPr>
        <p:spPr>
          <a:xfrm>
            <a:off x="10551599" y="5050551"/>
            <a:ext cx="425153" cy="425153"/>
          </a:xfrm>
          <a:custGeom>
            <a:avLst/>
            <a:gdLst>
              <a:gd name="connsiteX0" fmla="*/ 0 w 425153"/>
              <a:gd name="connsiteY0" fmla="*/ 233834 h 425153"/>
              <a:gd name="connsiteX1" fmla="*/ 95659 w 425153"/>
              <a:gd name="connsiteY1" fmla="*/ 233834 h 425153"/>
              <a:gd name="connsiteX2" fmla="*/ 95659 w 425153"/>
              <a:gd name="connsiteY2" fmla="*/ 0 h 425153"/>
              <a:gd name="connsiteX3" fmla="*/ 329494 w 425153"/>
              <a:gd name="connsiteY3" fmla="*/ 0 h 425153"/>
              <a:gd name="connsiteX4" fmla="*/ 329494 w 425153"/>
              <a:gd name="connsiteY4" fmla="*/ 233834 h 425153"/>
              <a:gd name="connsiteX5" fmla="*/ 425153 w 425153"/>
              <a:gd name="connsiteY5" fmla="*/ 233834 h 425153"/>
              <a:gd name="connsiteX6" fmla="*/ 212577 w 425153"/>
              <a:gd name="connsiteY6" fmla="*/ 425153 h 425153"/>
              <a:gd name="connsiteX7" fmla="*/ 0 w 425153"/>
              <a:gd name="connsiteY7" fmla="*/ 233834 h 42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153" h="425153">
                <a:moveTo>
                  <a:pt x="0" y="233834"/>
                </a:moveTo>
                <a:lnTo>
                  <a:pt x="95659" y="233834"/>
                </a:lnTo>
                <a:lnTo>
                  <a:pt x="95659" y="0"/>
                </a:lnTo>
                <a:lnTo>
                  <a:pt x="329494" y="0"/>
                </a:lnTo>
                <a:lnTo>
                  <a:pt x="329494" y="233834"/>
                </a:lnTo>
                <a:lnTo>
                  <a:pt x="425153" y="233834"/>
                </a:lnTo>
                <a:lnTo>
                  <a:pt x="212577" y="425153"/>
                </a:lnTo>
                <a:lnTo>
                  <a:pt x="0" y="233834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59" tIns="25400" rIns="121059" bIns="13062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kern="12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EB2DC-05DC-44EE-815B-FC21B64B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AFC6-F7D9-4920-B20F-2DA8D35F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9FD25-F853-43BE-BF3C-EEFD7114D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格式转换</a:t>
            </a:r>
            <a:endParaRPr lang="en-US" altLang="zh-CN" sz="2000" b="1" dirty="0"/>
          </a:p>
          <a:p>
            <a:r>
              <a:rPr lang="zh-CN" altLang="en-US" dirty="0"/>
              <a:t>各个厂家的仪器，得到数据格式是不同的，首先就是自动将不同的格式都统一成一种格式。</a:t>
            </a:r>
            <a:endParaRPr lang="en-US" altLang="zh-CN" dirty="0"/>
          </a:p>
          <a:p>
            <a:r>
              <a:rPr lang="zh-CN" altLang="en-US" dirty="0"/>
              <a:t>这个功能已有的指令库里都有，比如基于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MNE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b="1" dirty="0"/>
              <a:t>2.</a:t>
            </a:r>
            <a:r>
              <a:rPr lang="zh-CN" altLang="en-US" sz="2000" b="1" dirty="0"/>
              <a:t>预处理</a:t>
            </a:r>
            <a:endParaRPr lang="en-US" altLang="zh-CN" sz="2000" b="1" dirty="0"/>
          </a:p>
          <a:p>
            <a:r>
              <a:rPr lang="zh-CN" altLang="en-US" dirty="0"/>
              <a:t>目前预处理的过程已经比较成熟了，只需要把已有的指令集成到一个</a:t>
            </a:r>
            <a:r>
              <a:rPr lang="en-US" altLang="zh-CN" dirty="0"/>
              <a:t>GUI</a:t>
            </a:r>
            <a:r>
              <a:rPr lang="zh-CN" altLang="en-US" dirty="0"/>
              <a:t>当中。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以上的部分都是不需要创新的，只需要将已经成熟的流程</a:t>
            </a:r>
            <a:r>
              <a:rPr lang="en-US" altLang="zh-CN" dirty="0"/>
              <a:t>GUI</a:t>
            </a:r>
            <a:r>
              <a:rPr lang="zh-CN" altLang="en-US" dirty="0"/>
              <a:t>化。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705E1-B99A-4480-8A14-9389824F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D2552-CA4E-4903-89EC-75C1A398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716AE-973F-409E-A13A-79AE31F2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3.</a:t>
            </a:r>
            <a:r>
              <a:rPr lang="zh-CN" altLang="en-US" sz="2000" b="1" dirty="0"/>
              <a:t>成分检测</a:t>
            </a:r>
            <a:endParaRPr lang="en-US" altLang="zh-CN" sz="2000" b="1" dirty="0"/>
          </a:p>
          <a:p>
            <a:r>
              <a:rPr lang="en-US" altLang="zh-CN" dirty="0"/>
              <a:t>3.1 </a:t>
            </a:r>
            <a:r>
              <a:rPr lang="zh-CN" altLang="en-US" dirty="0"/>
              <a:t>理论驱动：</a:t>
            </a:r>
            <a:endParaRPr lang="en-US" altLang="zh-CN" dirty="0"/>
          </a:p>
          <a:p>
            <a:r>
              <a:rPr lang="zh-CN" altLang="en-US" dirty="0"/>
              <a:t>首先根据已有的研究，确定经典的脑电成分的位点和时间范围。</a:t>
            </a:r>
            <a:endParaRPr lang="en-US" altLang="zh-CN" dirty="0"/>
          </a:p>
          <a:p>
            <a:r>
              <a:rPr lang="zh-CN" altLang="en-US" dirty="0"/>
              <a:t>然后进行统计分析，检验不同的水平之间是否存在显著差异。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0D572-FDAF-44F7-9366-53A81B57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A44D3D-20A5-4E22-A085-4B538934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253" y="934879"/>
            <a:ext cx="4903747" cy="53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C281A-02BA-4669-890A-03E61BC7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EF740-6D3E-4C68-B47C-BEE6D30FB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3.</a:t>
            </a:r>
            <a:r>
              <a:rPr lang="zh-CN" altLang="en-US" sz="2000" b="1" dirty="0"/>
              <a:t>成分检测</a:t>
            </a:r>
            <a:endParaRPr lang="en-US" altLang="zh-CN" sz="2000" b="1" dirty="0"/>
          </a:p>
          <a:p>
            <a:r>
              <a:rPr lang="en-US" altLang="zh-CN" dirty="0"/>
              <a:t>3.2 </a:t>
            </a:r>
            <a:r>
              <a:rPr lang="zh-CN" altLang="en-US" dirty="0"/>
              <a:t>数据驱动：</a:t>
            </a:r>
            <a:endParaRPr lang="en-US" altLang="zh-CN" dirty="0"/>
          </a:p>
          <a:p>
            <a:r>
              <a:rPr lang="zh-CN" altLang="en-US" dirty="0"/>
              <a:t>对所有节点使用滑动时间窗，</a:t>
            </a:r>
            <a:endParaRPr lang="en-US" altLang="zh-CN" dirty="0"/>
          </a:p>
          <a:p>
            <a:r>
              <a:rPr lang="zh-CN" altLang="en-US" dirty="0"/>
              <a:t>对被试反应的所有时间段进行遍历，</a:t>
            </a:r>
            <a:endParaRPr lang="en-US" altLang="zh-CN" dirty="0"/>
          </a:p>
          <a:p>
            <a:r>
              <a:rPr lang="zh-CN" altLang="en-US" dirty="0"/>
              <a:t>寻找哪个时间段存在显著差异。</a:t>
            </a:r>
            <a:endParaRPr lang="en-US" altLang="zh-CN" dirty="0"/>
          </a:p>
          <a:p>
            <a:r>
              <a:rPr lang="zh-CN" altLang="en-US" dirty="0"/>
              <a:t>磁共振分析中就有类似的探照灯算法。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8F681-6311-457A-8637-1C4C94A7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A0CBEE-2A51-429C-BFA9-95F52497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63" y="1890876"/>
            <a:ext cx="6457168" cy="32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9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CE0E5F-4E69-4A9D-8BE8-7D45C64C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81" y="1853298"/>
            <a:ext cx="8309653" cy="42312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6B5FA8-FB22-4C30-A471-DA8CE8C5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3D927-1133-4077-87D0-A4602521F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4.</a:t>
            </a:r>
            <a:r>
              <a:rPr lang="zh-CN" altLang="en-US" sz="2000" b="1" dirty="0"/>
              <a:t>模式分析</a:t>
            </a:r>
            <a:endParaRPr lang="en-US" altLang="zh-CN" sz="2000" b="1" dirty="0"/>
          </a:p>
          <a:p>
            <a:r>
              <a:rPr lang="zh-CN" altLang="en-US" dirty="0"/>
              <a:t>类似成分识别，</a:t>
            </a:r>
            <a:endParaRPr lang="en-US" altLang="zh-CN" dirty="0"/>
          </a:p>
          <a:p>
            <a:r>
              <a:rPr lang="zh-CN" altLang="en-US" dirty="0"/>
              <a:t>采用理论或者数据驱动的方式</a:t>
            </a:r>
            <a:endParaRPr lang="en-US" altLang="zh-CN" dirty="0"/>
          </a:p>
          <a:p>
            <a:r>
              <a:rPr lang="zh-CN" altLang="en-US" dirty="0"/>
              <a:t>但是识别的是模式</a:t>
            </a:r>
            <a:endParaRPr lang="en-US" altLang="zh-CN" dirty="0"/>
          </a:p>
          <a:p>
            <a:r>
              <a:rPr lang="zh-CN" altLang="en-US" dirty="0"/>
              <a:t>至于是采用具体算法，此处就不赘述了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0999A-FB30-477F-AF0E-C8CB6859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9F90C1-23B6-4E5D-B62A-0FD47773DBB1}"/>
              </a:ext>
            </a:extLst>
          </p:cNvPr>
          <p:cNvSpPr/>
          <p:nvPr/>
        </p:nvSpPr>
        <p:spPr>
          <a:xfrm>
            <a:off x="5624185" y="4572932"/>
            <a:ext cx="471814" cy="12526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A9C0F8-5A96-4A67-B85B-6B758E41B468}"/>
              </a:ext>
            </a:extLst>
          </p:cNvPr>
          <p:cNvSpPr/>
          <p:nvPr/>
        </p:nvSpPr>
        <p:spPr>
          <a:xfrm>
            <a:off x="8381589" y="4622104"/>
            <a:ext cx="471814" cy="115426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6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D478554-7BAB-46FB-B83A-839B6678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85" y="1534866"/>
            <a:ext cx="8521715" cy="42893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CB172A-D429-4E6B-84B1-50FD4527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B0D15-DEDA-4606-9E22-356BB9C0E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5.</a:t>
            </a:r>
            <a:r>
              <a:rPr lang="zh-CN" altLang="en-US" sz="2000" b="1" dirty="0"/>
              <a:t>画图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脑电成分图</a:t>
            </a:r>
            <a:endParaRPr lang="en-US" altLang="zh-CN" dirty="0"/>
          </a:p>
          <a:p>
            <a:r>
              <a:rPr lang="zh-CN" altLang="en-US" dirty="0"/>
              <a:t>地形图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画图功能在指令库中比较成熟了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B0C635-4650-4269-B6F3-CB13BE07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0BE2A-DEA8-4712-B86F-28EF1202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预期的</a:t>
            </a:r>
            <a:r>
              <a:rPr lang="en-US" altLang="zh-CN" dirty="0"/>
              <a:t>SER</a:t>
            </a:r>
            <a:r>
              <a:rPr lang="zh-CN" altLang="en-US" dirty="0"/>
              <a:t>版本迭代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C0DE1-7F1B-43C5-B4F5-75F709CD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1. 0 </a:t>
            </a:r>
            <a:r>
              <a:rPr lang="zh-CN" altLang="en-US" dirty="0"/>
              <a:t>基于已有的较成熟的指令库，开发一个用于预处理的用户友好的</a:t>
            </a:r>
            <a:r>
              <a:rPr lang="en-US" altLang="zh-CN" dirty="0"/>
              <a:t>GUI</a:t>
            </a:r>
          </a:p>
          <a:p>
            <a:endParaRPr lang="en-US" altLang="zh-CN" dirty="0"/>
          </a:p>
          <a:p>
            <a:r>
              <a:rPr lang="en-US" altLang="zh-CN" dirty="0"/>
              <a:t>2. 0 </a:t>
            </a:r>
            <a:r>
              <a:rPr lang="zh-CN" altLang="en-US" dirty="0"/>
              <a:t>基于已有的大量研究，确定经典的脑电成分的位置和时间窗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3.0 </a:t>
            </a:r>
            <a:r>
              <a:rPr lang="zh-CN" altLang="en-US" dirty="0"/>
              <a:t>开发出自动识别脑电成分差异的功能，并且提供简易的画图功能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4.0 </a:t>
            </a:r>
            <a:r>
              <a:rPr lang="zh-CN" altLang="en-US" dirty="0"/>
              <a:t>开发出基于</a:t>
            </a:r>
            <a:r>
              <a:rPr lang="en-US" altLang="zh-CN" dirty="0"/>
              <a:t>AI</a:t>
            </a:r>
            <a:r>
              <a:rPr lang="zh-CN" altLang="en-US" dirty="0"/>
              <a:t>的模式识别功能，找出被试反应模式差异最大的时间段，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并且提供一个参数，比如正确率，来衡量模式差异的程度。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94473-6997-4DC1-ACC2-E8C9CEED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36CAB-E020-4823-AB82-A0514CC2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0C3F7-A8E4-4A08-9AAD-28BC376B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433065-3400-43DA-9539-89D11A9C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C318AB-F3D3-4259-A92B-E0CCB4F7C870}"/>
              </a:ext>
            </a:extLst>
          </p:cNvPr>
          <p:cNvSpPr/>
          <p:nvPr/>
        </p:nvSpPr>
        <p:spPr>
          <a:xfrm>
            <a:off x="3579925" y="3234777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谢谢大家的聆听</a:t>
            </a:r>
          </a:p>
        </p:txBody>
      </p:sp>
    </p:spTree>
    <p:extLst>
      <p:ext uri="{BB962C8B-B14F-4D97-AF65-F5344CB8AC3E}">
        <p14:creationId xmlns:p14="http://schemas.microsoft.com/office/powerpoint/2010/main" val="32426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B1C35-E949-4D6A-902F-B71FB402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B300B-CD87-4772-917E-A7093D29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75AD3-D47B-4632-A5CC-E691B818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8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77D02-58CD-4E7D-BCFD-28A5559C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脑电的困境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650E2-0432-40AD-9FB8-4D2B36C46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进行精神病学，神经科学，认知神经科学时，往往需要脑成像设备。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目前主流的就是功能磁共振（</a:t>
            </a:r>
            <a:r>
              <a:rPr lang="en-US" altLang="zh-CN" sz="2000" dirty="0"/>
              <a:t>MRI) </a:t>
            </a:r>
            <a:r>
              <a:rPr lang="zh-CN" altLang="en-US" sz="2000" dirty="0"/>
              <a:t>和脑电</a:t>
            </a:r>
            <a:r>
              <a:rPr lang="en-US" altLang="zh-CN" sz="2000" dirty="0"/>
              <a:t> (EEG)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但是前者的价格是三千万起步，且时间分辨率太低。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脑电靠着更低的价格：一台磁共振仪能买几百台脑电</a:t>
            </a:r>
            <a:endParaRPr lang="en-US" altLang="zh-CN" sz="2000" dirty="0"/>
          </a:p>
          <a:p>
            <a:r>
              <a:rPr lang="en-US" altLang="zh-CN" sz="2000" dirty="0"/>
              <a:t>5.</a:t>
            </a:r>
            <a:r>
              <a:rPr lang="zh-CN" altLang="en-US" sz="2000" dirty="0"/>
              <a:t>以及更高的时间分辨率：毫秒级</a:t>
            </a:r>
            <a:endParaRPr lang="en-US" altLang="zh-CN" sz="2000" dirty="0"/>
          </a:p>
          <a:p>
            <a:r>
              <a:rPr lang="en-US" altLang="zh-CN" sz="2000" dirty="0"/>
              <a:t>6.</a:t>
            </a:r>
            <a:r>
              <a:rPr lang="zh-CN" altLang="en-US" sz="2000" dirty="0"/>
              <a:t>所以在更多的学校医院和机构得到了应用。</a:t>
            </a:r>
            <a:endParaRPr lang="en-US" altLang="zh-CN" sz="2000" dirty="0"/>
          </a:p>
          <a:p>
            <a:r>
              <a:rPr lang="en-US" altLang="zh-CN" sz="2000" dirty="0"/>
              <a:t>7.</a:t>
            </a:r>
            <a:r>
              <a:rPr lang="zh-CN" altLang="en-US" sz="2000" dirty="0"/>
              <a:t>也受到了非侵入时脑机接口的青睐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51A99-C648-47CD-83E3-2FEE8D81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  <p:pic>
        <p:nvPicPr>
          <p:cNvPr id="5" name="博睿康科技（常州）股份有限公司">
            <a:hlinkClick r:id="" action="ppaction://media"/>
            <a:extLst>
              <a:ext uri="{FF2B5EF4-FFF2-40B4-BE49-F238E27FC236}">
                <a16:creationId xmlns:a16="http://schemas.microsoft.com/office/drawing/2014/main" id="{01646F07-844A-4F21-B5C1-5011E7BD55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2112" y="3371874"/>
            <a:ext cx="4628402" cy="2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F8518-EEB9-4E32-B204-8ACC1B48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国内脑电研究成果的趋势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418417-D3CA-47C1-9B24-C811A8541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7" y="2046067"/>
            <a:ext cx="6767193" cy="437784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0ECE0-62FC-4A61-B700-18476F55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47AE8-9C9D-4B53-A119-7694A046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国外脑电研究的情况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AA03C65-19AD-49D4-9675-CA9398A60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9" y="2016011"/>
            <a:ext cx="9182442" cy="449752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80FE29-B90C-44E9-B951-58B67651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0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494D-AF03-4342-9966-24772B34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脑电的困境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988B5-A4F5-4397-A147-567EEB0F7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但是脑电的困境非常明显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其数据收集，简单却麻烦</a:t>
            </a:r>
            <a:endParaRPr lang="en-US" altLang="zh-CN" dirty="0"/>
          </a:p>
          <a:p>
            <a:r>
              <a:rPr lang="zh-CN" altLang="en-US" dirty="0"/>
              <a:t>脑电的数据收集不需要特别多的安全事项，但是全程都是手工操作，像磁共振的自动化。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其数据分析，简单却困难</a:t>
            </a:r>
            <a:endParaRPr lang="en-US" altLang="zh-CN" dirty="0"/>
          </a:p>
          <a:p>
            <a:r>
              <a:rPr lang="zh-CN" altLang="en-US" dirty="0"/>
              <a:t>脑电的数据分析主要有两类：</a:t>
            </a:r>
            <a:endParaRPr lang="en-US" altLang="zh-CN" dirty="0"/>
          </a:p>
          <a:p>
            <a:r>
              <a:rPr lang="en-US" altLang="zh-CN" dirty="0"/>
              <a:t>1.curry</a:t>
            </a:r>
            <a:r>
              <a:rPr lang="zh-CN" altLang="en-US" dirty="0"/>
              <a:t>，</a:t>
            </a:r>
            <a:r>
              <a:rPr lang="en-US" altLang="zh-CN" dirty="0"/>
              <a:t>scan</a:t>
            </a:r>
            <a:r>
              <a:rPr lang="zh-CN" altLang="en-US" dirty="0"/>
              <a:t>这种带有</a:t>
            </a:r>
            <a:r>
              <a:rPr lang="en-US" altLang="zh-CN" dirty="0"/>
              <a:t>GUI</a:t>
            </a:r>
            <a:r>
              <a:rPr lang="zh-CN" altLang="en-US" dirty="0"/>
              <a:t>的软件。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基于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EEGLAB </a:t>
            </a:r>
            <a:r>
              <a:rPr lang="zh-CN" altLang="en-US" dirty="0"/>
              <a:t>和 基于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MNE</a:t>
            </a:r>
            <a:r>
              <a:rPr lang="zh-CN" altLang="en-US" dirty="0"/>
              <a:t>这类的指令库，没有</a:t>
            </a:r>
            <a:r>
              <a:rPr lang="en-US" altLang="zh-CN" dirty="0"/>
              <a:t>GUI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3FD3A-9967-4C53-96B1-16707B9B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8D08-1EC1-4D48-A695-20F82B03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脑电的困境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4748B-3C77-4CC4-B62F-8B36BB01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但是带有</a:t>
            </a:r>
            <a:r>
              <a:rPr lang="en-US" altLang="zh-CN" sz="2000" dirty="0"/>
              <a:t>GUI</a:t>
            </a:r>
            <a:r>
              <a:rPr lang="zh-CN" altLang="en-US" sz="2000" dirty="0"/>
              <a:t>的软件功能非常简单，基本只具备数据预处理和一部分画图的能力。</a:t>
            </a:r>
            <a:endParaRPr lang="en-US" altLang="zh-CN" sz="2000" dirty="0"/>
          </a:p>
          <a:p>
            <a:r>
              <a:rPr lang="en-US" altLang="zh-CN" sz="2000" dirty="0"/>
              <a:t>EEGLAB</a:t>
            </a:r>
            <a:r>
              <a:rPr lang="zh-CN" altLang="en-US" sz="2000" dirty="0"/>
              <a:t>这样的指令库功能非常强大，但是需要有编程基础。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很遗憾</a:t>
            </a:r>
            <a:endParaRPr lang="en-US" altLang="zh-CN" sz="2000" dirty="0"/>
          </a:p>
          <a:p>
            <a:r>
              <a:rPr lang="zh-CN" altLang="en-US" sz="2000" dirty="0"/>
              <a:t>大多数医生和研究者不会，也没时间学编程，</a:t>
            </a:r>
            <a:endParaRPr lang="en-US" altLang="zh-CN" sz="2000" dirty="0"/>
          </a:p>
          <a:p>
            <a:r>
              <a:rPr lang="zh-CN" altLang="en-US" sz="2000" dirty="0"/>
              <a:t>带有</a:t>
            </a:r>
            <a:r>
              <a:rPr lang="en-US" altLang="zh-CN" sz="2000" dirty="0"/>
              <a:t>GUI</a:t>
            </a:r>
            <a:r>
              <a:rPr lang="zh-CN" altLang="en-US" sz="2000" dirty="0"/>
              <a:t>的软件过于羸弱，又没法满足他们的分析要求。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BA3E8-95A7-47C4-ADEB-1B8F1242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6B450-280F-48F8-A492-CDEF286C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脑电的困境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1952B-2703-4950-B0C3-63697606E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/>
              <a:t>脑电数据收集的困境可以靠多练来解决，一个本科生在一周训练后就能成为收集熟练工。</a:t>
            </a:r>
            <a:endParaRPr lang="en-US" altLang="zh-CN" sz="1900" dirty="0"/>
          </a:p>
          <a:p>
            <a:r>
              <a:rPr lang="zh-CN" altLang="en-US" sz="1900" dirty="0"/>
              <a:t>但是脑电分析困境却严重制约了脑电研究和脑电产业的发展。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这就呼唤一个既带有用户友好的</a:t>
            </a:r>
            <a:r>
              <a:rPr lang="en-US" altLang="zh-CN" sz="1900" dirty="0"/>
              <a:t>GUI</a:t>
            </a:r>
            <a:r>
              <a:rPr lang="zh-CN" altLang="en-US" sz="1900" dirty="0"/>
              <a:t>，也带有高级分析功能的软件了</a:t>
            </a:r>
            <a:endParaRPr lang="en-US" altLang="zh-CN" sz="1900" dirty="0"/>
          </a:p>
          <a:p>
            <a:r>
              <a:rPr lang="zh-CN" altLang="en-US" sz="1900" dirty="0"/>
              <a:t>由于他可以极大地帮助脑电分析新手，</a:t>
            </a:r>
            <a:endParaRPr lang="en-US" altLang="zh-CN" sz="1900" dirty="0"/>
          </a:p>
          <a:p>
            <a:r>
              <a:rPr lang="zh-CN" altLang="en-US" sz="1900" dirty="0"/>
              <a:t>所以我们称其为</a:t>
            </a:r>
            <a:r>
              <a:rPr lang="zh-CN" altLang="en-US" sz="1900" b="1" dirty="0"/>
              <a:t>脑电新手的救世主</a:t>
            </a:r>
            <a:r>
              <a:rPr lang="zh-CN" altLang="en-US" sz="1900" dirty="0"/>
              <a:t>（</a:t>
            </a:r>
            <a:r>
              <a:rPr lang="en-US" altLang="zh-CN" sz="1900" dirty="0"/>
              <a:t>savior of EEG rookie, </a:t>
            </a:r>
            <a:r>
              <a:rPr lang="en-US" altLang="zh-CN" sz="1900" b="1" dirty="0"/>
              <a:t>SER</a:t>
            </a:r>
            <a:r>
              <a:rPr lang="en-US" altLang="zh-CN" sz="1900" dirty="0"/>
              <a:t>)</a:t>
            </a:r>
            <a:endParaRPr lang="zh-CN" altLang="en-US" sz="19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F3F69-D135-4EBF-8770-5100F0A9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2021/10/16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{163B3F07-B4DB-41C2-A174-5C14E77D259A}tf33552983_win32</Template>
  <TotalTime>219</TotalTime>
  <Words>1170</Words>
  <Application>Microsoft Office PowerPoint</Application>
  <PresentationFormat>宽屏</PresentationFormat>
  <Paragraphs>163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Microsoft YaHei UI</vt:lpstr>
      <vt:lpstr>Calibri</vt:lpstr>
      <vt:lpstr>Franklin Gothic Book</vt:lpstr>
      <vt:lpstr>Wingdings 2</vt:lpstr>
      <vt:lpstr>DividendVTI</vt:lpstr>
      <vt:lpstr>脑电新手的救世主（ savior of EEG rookie , sER） ———GUI化的脑电成分自动筛选与模式分析</vt:lpstr>
      <vt:lpstr>整体目录</vt:lpstr>
      <vt:lpstr>PowerPoint 演示文稿</vt:lpstr>
      <vt:lpstr>脑电的困境</vt:lpstr>
      <vt:lpstr>国内脑电研究成果的趋势</vt:lpstr>
      <vt:lpstr>国外脑电研究的情况</vt:lpstr>
      <vt:lpstr>脑电的困境</vt:lpstr>
      <vt:lpstr>脑电的困境</vt:lpstr>
      <vt:lpstr>脑电的困境</vt:lpstr>
      <vt:lpstr>SER的目的</vt:lpstr>
      <vt:lpstr>SER的目的</vt:lpstr>
      <vt:lpstr>什么是脑电成分</vt:lpstr>
      <vt:lpstr>什么是脑电成分</vt:lpstr>
      <vt:lpstr>SER的目的</vt:lpstr>
      <vt:lpstr>SER的目的</vt:lpstr>
      <vt:lpstr>脑电模式</vt:lpstr>
      <vt:lpstr>脑电模式</vt:lpstr>
      <vt:lpstr>脑电模式</vt:lpstr>
      <vt:lpstr>PowerPoint 演示文稿</vt:lpstr>
      <vt:lpstr>SER的目的</vt:lpstr>
      <vt:lpstr>步骤</vt:lpstr>
      <vt:lpstr>步骤</vt:lpstr>
      <vt:lpstr>步骤</vt:lpstr>
      <vt:lpstr>步骤</vt:lpstr>
      <vt:lpstr>步骤</vt:lpstr>
      <vt:lpstr>步骤</vt:lpstr>
      <vt:lpstr>预期的SER版本迭代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脑电新手的救世主（ savior of EEG rookie , sER） ———图形化的脑电成分自动筛选与模式分析</dc:title>
  <dc:creator>李 子龙</dc:creator>
  <cp:lastModifiedBy>李 子龙</cp:lastModifiedBy>
  <cp:revision>12</cp:revision>
  <dcterms:created xsi:type="dcterms:W3CDTF">2021-10-16T00:54:48Z</dcterms:created>
  <dcterms:modified xsi:type="dcterms:W3CDTF">2021-10-16T04:34:00Z</dcterms:modified>
</cp:coreProperties>
</file>